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0"/>
  </p:notesMasterIdLst>
  <p:sldIdLst>
    <p:sldId id="257" r:id="rId2"/>
    <p:sldId id="259" r:id="rId3"/>
    <p:sldId id="263" r:id="rId4"/>
    <p:sldId id="260" r:id="rId5"/>
    <p:sldId id="261" r:id="rId6"/>
    <p:sldId id="264" r:id="rId7"/>
    <p:sldId id="266" r:id="rId8"/>
    <p:sldId id="265" r:id="rId9"/>
    <p:sldId id="281" r:id="rId10"/>
    <p:sldId id="267" r:id="rId11"/>
    <p:sldId id="268" r:id="rId12"/>
    <p:sldId id="269" r:id="rId13"/>
    <p:sldId id="284" r:id="rId14"/>
    <p:sldId id="271" r:id="rId15"/>
    <p:sldId id="274" r:id="rId16"/>
    <p:sldId id="275" r:id="rId17"/>
    <p:sldId id="276" r:id="rId18"/>
    <p:sldId id="277" r:id="rId19"/>
    <p:sldId id="278" r:id="rId20"/>
    <p:sldId id="280" r:id="rId21"/>
    <p:sldId id="270" r:id="rId22"/>
    <p:sldId id="286" r:id="rId23"/>
    <p:sldId id="287" r:id="rId24"/>
    <p:sldId id="288" r:id="rId25"/>
    <p:sldId id="289" r:id="rId26"/>
    <p:sldId id="291" r:id="rId27"/>
    <p:sldId id="292" r:id="rId28"/>
    <p:sldId id="290" r:id="rId29"/>
    <p:sldId id="293" r:id="rId30"/>
    <p:sldId id="294" r:id="rId31"/>
    <p:sldId id="300" r:id="rId32"/>
    <p:sldId id="298" r:id="rId33"/>
    <p:sldId id="297" r:id="rId34"/>
    <p:sldId id="315" r:id="rId35"/>
    <p:sldId id="316" r:id="rId36"/>
    <p:sldId id="304" r:id="rId37"/>
    <p:sldId id="295" r:id="rId38"/>
    <p:sldId id="296" r:id="rId39"/>
    <p:sldId id="299" r:id="rId40"/>
    <p:sldId id="301" r:id="rId41"/>
    <p:sldId id="302" r:id="rId42"/>
    <p:sldId id="305" r:id="rId43"/>
    <p:sldId id="306" r:id="rId44"/>
    <p:sldId id="307" r:id="rId45"/>
    <p:sldId id="309" r:id="rId46"/>
    <p:sldId id="308" r:id="rId47"/>
    <p:sldId id="412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413" r:id="rId64"/>
    <p:sldId id="329" r:id="rId65"/>
    <p:sldId id="330" r:id="rId66"/>
    <p:sldId id="331" r:id="rId67"/>
    <p:sldId id="333" r:id="rId68"/>
    <p:sldId id="334" r:id="rId69"/>
    <p:sldId id="335" r:id="rId70"/>
    <p:sldId id="336" r:id="rId71"/>
    <p:sldId id="337" r:id="rId72"/>
    <p:sldId id="324" r:id="rId73"/>
    <p:sldId id="340" r:id="rId74"/>
    <p:sldId id="343" r:id="rId75"/>
    <p:sldId id="341" r:id="rId76"/>
    <p:sldId id="342" r:id="rId77"/>
    <p:sldId id="414" r:id="rId78"/>
    <p:sldId id="338" r:id="rId79"/>
    <p:sldId id="339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3" r:id="rId88"/>
    <p:sldId id="352" r:id="rId89"/>
    <p:sldId id="354" r:id="rId90"/>
    <p:sldId id="369" r:id="rId91"/>
    <p:sldId id="355" r:id="rId92"/>
    <p:sldId id="356" r:id="rId93"/>
    <p:sldId id="357" r:id="rId94"/>
    <p:sldId id="358" r:id="rId95"/>
    <p:sldId id="359" r:id="rId96"/>
    <p:sldId id="368" r:id="rId97"/>
    <p:sldId id="360" r:id="rId98"/>
    <p:sldId id="361" r:id="rId99"/>
    <p:sldId id="362" r:id="rId100"/>
    <p:sldId id="364" r:id="rId101"/>
    <p:sldId id="365" r:id="rId102"/>
    <p:sldId id="366" r:id="rId103"/>
    <p:sldId id="367" r:id="rId104"/>
    <p:sldId id="370" r:id="rId105"/>
    <p:sldId id="371" r:id="rId106"/>
    <p:sldId id="373" r:id="rId107"/>
    <p:sldId id="374" r:id="rId108"/>
    <p:sldId id="372" r:id="rId109"/>
    <p:sldId id="375" r:id="rId110"/>
    <p:sldId id="377" r:id="rId111"/>
    <p:sldId id="376" r:id="rId112"/>
    <p:sldId id="380" r:id="rId113"/>
    <p:sldId id="381" r:id="rId114"/>
    <p:sldId id="378" r:id="rId115"/>
    <p:sldId id="379" r:id="rId116"/>
    <p:sldId id="382" r:id="rId117"/>
    <p:sldId id="386" r:id="rId118"/>
    <p:sldId id="387" r:id="rId119"/>
    <p:sldId id="388" r:id="rId120"/>
    <p:sldId id="389" r:id="rId121"/>
    <p:sldId id="391" r:id="rId122"/>
    <p:sldId id="395" r:id="rId123"/>
    <p:sldId id="390" r:id="rId124"/>
    <p:sldId id="392" r:id="rId125"/>
    <p:sldId id="396" r:id="rId126"/>
    <p:sldId id="393" r:id="rId127"/>
    <p:sldId id="397" r:id="rId128"/>
    <p:sldId id="398" r:id="rId129"/>
    <p:sldId id="399" r:id="rId130"/>
    <p:sldId id="383" r:id="rId131"/>
    <p:sldId id="384" r:id="rId132"/>
    <p:sldId id="385" r:id="rId133"/>
    <p:sldId id="403" r:id="rId134"/>
    <p:sldId id="406" r:id="rId135"/>
    <p:sldId id="404" r:id="rId136"/>
    <p:sldId id="407" r:id="rId137"/>
    <p:sldId id="402" r:id="rId138"/>
    <p:sldId id="405" r:id="rId139"/>
    <p:sldId id="400" r:id="rId140"/>
    <p:sldId id="411" r:id="rId141"/>
    <p:sldId id="415" r:id="rId142"/>
    <p:sldId id="416" r:id="rId143"/>
    <p:sldId id="417" r:id="rId144"/>
    <p:sldId id="401" r:id="rId145"/>
    <p:sldId id="418" r:id="rId146"/>
    <p:sldId id="344" r:id="rId147"/>
    <p:sldId id="409" r:id="rId148"/>
    <p:sldId id="410" r:id="rId1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E6E6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napToGrid="0">
      <p:cViewPr>
        <p:scale>
          <a:sx n="75" d="100"/>
          <a:sy n="75" d="100"/>
        </p:scale>
        <p:origin x="-2106" y="-12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ZoneTexte 1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 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en-GB" spc="-15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05/09/2016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9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://gfx.cs.princeton.edu/gfx/pubs/Boyko_2011_ERF/index.php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inf.ethz.ch/personal/ladickyl/roads_gcpr14.pdf" TargetMode="External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hyperlink" Target="http://www.sciencedirect.com/science/article/pii/S092658051500160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amma.cs.unc.edu/RoadNetwork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sciencedirect.com/science/article/pii/S096599781400101X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rches.liris.cnrs.fr/publications/PG2011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mas.ecp.fr/Personnel/teboul/files/ijcv10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hyperlink" Target="http://vladlen.info/papers/metropolis.pdf" TargetMode="External"/><Relationship Id="rId4" Type="http://schemas.openxmlformats.org/officeDocument/2006/relationships/image" Target="../media/image80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.emf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97.jpeg"/><Relationship Id="rId4" Type="http://schemas.openxmlformats.org/officeDocument/2006/relationships/image" Target="../media/image9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9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.emf"/><Relationship Id="rId4" Type="http://schemas.openxmlformats.org/officeDocument/2006/relationships/image" Target="../media/image10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5000084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.emf"/><Relationship Id="rId4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9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.emf"/><Relationship Id="rId4" Type="http://schemas.openxmlformats.org/officeDocument/2006/relationships/image" Target="../media/image10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9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86.png"/><Relationship Id="rId4" Type="http://schemas.openxmlformats.org/officeDocument/2006/relationships/image" Target="../media/image108.png"/><Relationship Id="rId9" Type="http://schemas.openxmlformats.org/officeDocument/2006/relationships/image" Target="../media/image9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15.jpeg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9.emf"/><Relationship Id="rId3" Type="http://schemas.openxmlformats.org/officeDocument/2006/relationships/image" Target="../media/image116.jpe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jpeg"/><Relationship Id="rId10" Type="http://schemas.openxmlformats.org/officeDocument/2006/relationships/image" Target="../media/image123.png"/><Relationship Id="rId4" Type="http://schemas.openxmlformats.org/officeDocument/2006/relationships/image" Target="../media/image117.jpeg"/><Relationship Id="rId9" Type="http://schemas.openxmlformats.org/officeDocument/2006/relationships/image" Target="../media/image122.png"/><Relationship Id="rId1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9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9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8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9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10" Type="http://schemas.openxmlformats.org/officeDocument/2006/relationships/image" Target="../media/image86.png"/><Relationship Id="rId4" Type="http://schemas.openxmlformats.org/officeDocument/2006/relationships/image" Target="../media/image131.jpeg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</a:t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82" y="2355525"/>
            <a:ext cx="9833101" cy="450247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level(</a:t>
            </a:r>
            <a:r>
              <a:rPr lang="en-US" dirty="0"/>
              <a:t>O(</a:t>
            </a:r>
            <a:r>
              <a:rPr lang="en-US" dirty="0" smtClean="0"/>
              <a:t>ln(n))), not point level (O(n))</a:t>
            </a:r>
          </a:p>
          <a:p>
            <a:pPr lvl="1"/>
            <a:r>
              <a:rPr lang="en-US" dirty="0" smtClean="0"/>
              <a:t>LOD : rely on ordering the points ! </a:t>
            </a:r>
          </a:p>
          <a:p>
            <a:pPr lvl="2"/>
            <a:r>
              <a:rPr lang="en-US" dirty="0" smtClean="0"/>
              <a:t>You have to use it</a:t>
            </a:r>
          </a:p>
          <a:p>
            <a:pPr lvl="2"/>
            <a:r>
              <a:rPr lang="en-US" dirty="0" smtClean="0"/>
              <a:t>May be slow to build</a:t>
            </a:r>
          </a:p>
          <a:p>
            <a:pPr lvl="2"/>
            <a:r>
              <a:rPr lang="en-US" dirty="0" smtClean="0"/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modelling</a:t>
            </a:r>
          </a:p>
          <a:p>
            <a:r>
              <a:rPr lang="en-GB" dirty="0"/>
              <a:t>Data: Point Cloud Server</a:t>
            </a:r>
          </a:p>
          <a:p>
            <a:r>
              <a:rPr lang="en-GB" b="1" dirty="0">
                <a:solidFill>
                  <a:schemeClr val="tx1"/>
                </a:solidFill>
              </a:rPr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match observation to axis 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84" y="3085661"/>
            <a:ext cx="10103799" cy="37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 r="22799"/>
          <a:stretch/>
        </p:blipFill>
        <p:spPr>
          <a:xfrm>
            <a:off x="6248400" y="1600263"/>
            <a:ext cx="5930083" cy="525773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road markings : IN</a:t>
            </a:r>
          </a:p>
          <a:p>
            <a:pPr lvl="1"/>
            <a:r>
              <a:rPr lang="en-GB" dirty="0" smtClean="0"/>
              <a:t>Pedestrian crossing marking : BORDER_IN (0.2 m)</a:t>
            </a:r>
          </a:p>
          <a:p>
            <a:pPr lvl="1"/>
            <a:r>
              <a:rPr lang="en-GB" dirty="0" smtClean="0"/>
              <a:t>Traffic sign : OUT</a:t>
            </a:r>
          </a:p>
          <a:p>
            <a:pPr lvl="1"/>
            <a:r>
              <a:rPr lang="en-GB" dirty="0" smtClean="0"/>
              <a:t>No parking markings : BORDER_OUT (0.1m)</a:t>
            </a:r>
          </a:p>
          <a:p>
            <a:pPr lvl="1"/>
            <a:endParaRPr lang="en-GB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86045"/>
            <a:ext cx="6119406" cy="39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94" y="2412283"/>
            <a:ext cx="7819447" cy="41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2282412"/>
            <a:ext cx="9946928" cy="45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42" y="3429000"/>
            <a:ext cx="816938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3200400"/>
            <a:ext cx="9883431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55" y="3639127"/>
            <a:ext cx="10103608" cy="30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2916297"/>
            <a:ext cx="4951340" cy="39053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74" y="2598151"/>
            <a:ext cx="5318920" cy="419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models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1.8m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0.4m</a:t>
            </a:r>
          </a:p>
          <a:p>
            <a:r>
              <a:rPr lang="en-GB" dirty="0" smtClean="0"/>
              <a:t>Kerb observation + user input</a:t>
            </a:r>
          </a:p>
          <a:p>
            <a:pPr lvl="1"/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sidewalk : from 1.8m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dirty="0" smtClean="0"/>
              <a:t>0.34m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It’s much better in a challenging area!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circle 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dirty="0" smtClean="0"/>
              <a:t>Not enough curb detection!</a:t>
            </a:r>
          </a:p>
          <a:p>
            <a:r>
              <a:rPr lang="en-GB" dirty="0" smtClean="0"/>
              <a:t>Sometime:</a:t>
            </a:r>
          </a:p>
          <a:p>
            <a:pPr lvl="1"/>
            <a:r>
              <a:rPr lang="en-GB" dirty="0" smtClean="0"/>
              <a:t>Road model not sufficient</a:t>
            </a:r>
          </a:p>
          <a:p>
            <a:r>
              <a:rPr lang="en-GB" dirty="0" smtClean="0"/>
              <a:t>Seldom:</a:t>
            </a:r>
          </a:p>
          <a:p>
            <a:pPr lvl="1"/>
            <a:r>
              <a:rPr lang="en-GB" dirty="0" smtClean="0"/>
              <a:t>Optimisation not optimal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1.5m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0.6m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Many streets in the area lack kerb observations, but still significantly better.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3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: topology is broken at </a:t>
            </a:r>
            <a:r>
              <a:rPr lang="en-GB" dirty="0" smtClean="0"/>
              <a:t>few points</a:t>
            </a:r>
          </a:p>
          <a:p>
            <a:pPr lvl="1"/>
            <a:r>
              <a:rPr lang="en-GB" dirty="0" smtClean="0"/>
              <a:t>Few enough to manually correct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94" y="3365500"/>
            <a:ext cx="9594863" cy="35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ground truth as observation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1.5m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0.1m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still residuals, why?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Paris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4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60" y="2616201"/>
            <a:ext cx="10039762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(Many) Limitations</a:t>
            </a:r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Constant number of parameters in </a:t>
            </a:r>
            <a:r>
              <a:rPr lang="en-GB" dirty="0" err="1" smtClean="0"/>
              <a:t>optim</a:t>
            </a:r>
            <a:endParaRPr lang="en-GB" dirty="0" smtClean="0"/>
          </a:p>
          <a:p>
            <a:pPr lvl="1"/>
            <a:r>
              <a:rPr lang="en-GB" dirty="0" smtClean="0"/>
              <a:t>For the moment, objects are almost useless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 smtClean="0"/>
              <a:t>How to deal with parking places?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2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</a:t>
            </a:r>
            <a:r>
              <a:rPr lang="en-GB" dirty="0" smtClean="0"/>
              <a:t>using many </a:t>
            </a:r>
            <a:r>
              <a:rPr lang="en-GB" dirty="0" smtClean="0"/>
              <a:t>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59652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</a:t>
            </a:r>
            <a:r>
              <a:rPr lang="en-GB" dirty="0" smtClean="0"/>
              <a:t>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64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smtClean="0"/>
              <a:t>Very simple street model: revolves around street axis.</a:t>
            </a:r>
          </a:p>
          <a:p>
            <a:pPr lvl="1"/>
            <a:r>
              <a:rPr lang="en-GB" dirty="0" smtClean="0"/>
              <a:t>Too simple?</a:t>
            </a:r>
          </a:p>
          <a:p>
            <a:pPr lvl="1"/>
            <a:r>
              <a:rPr lang="en-GB" dirty="0" smtClean="0"/>
              <a:t>Pedestrian street?</a:t>
            </a:r>
          </a:p>
          <a:p>
            <a:pPr lvl="1"/>
            <a:r>
              <a:rPr lang="en-GB" dirty="0" smtClean="0"/>
              <a:t>Based on topology </a:t>
            </a:r>
            <a:r>
              <a:rPr lang="en-GB" dirty="0" smtClean="0">
                <a:sym typeface="Wingdings" panose="05000000000000000000" pitchFamily="2" charset="2"/>
              </a:rPr>
              <a:t> hard to </a:t>
            </a:r>
            <a:r>
              <a:rPr lang="en-GB" dirty="0" smtClean="0">
                <a:sym typeface="Wingdings" panose="05000000000000000000" pitchFamily="2" charset="2"/>
              </a:rPr>
              <a:t>maintain/scale/edit</a:t>
            </a:r>
          </a:p>
          <a:p>
            <a:r>
              <a:rPr lang="en-GB" dirty="0"/>
              <a:t>Point Cloud Server :</a:t>
            </a:r>
          </a:p>
          <a:p>
            <a:pPr lvl="1"/>
            <a:r>
              <a:rPr lang="en-GB" dirty="0"/>
              <a:t>Need several processing methods to extract observations</a:t>
            </a:r>
          </a:p>
          <a:p>
            <a:pPr lvl="1"/>
            <a:r>
              <a:rPr lang="en-GB" dirty="0"/>
              <a:t>Coupling with street images missing</a:t>
            </a:r>
          </a:p>
          <a:p>
            <a:pPr lvl="1"/>
            <a:r>
              <a:rPr lang="en-GB" dirty="0"/>
              <a:t>3D from images? Updating</a:t>
            </a:r>
            <a:r>
              <a:rPr lang="en-GB" dirty="0" smtClean="0"/>
              <a:t>?</a:t>
            </a: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</a:t>
            </a:r>
            <a:r>
              <a:rPr lang="en-GB" dirty="0" smtClean="0"/>
              <a:t>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r>
              <a:rPr lang="en-GB" dirty="0" smtClean="0"/>
              <a:t>Dealing with objects and road model simultaneously calls for much stronger modelling and optimisation </a:t>
            </a:r>
            <a:r>
              <a:rPr lang="en-GB" dirty="0" smtClean="0"/>
              <a:t>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err="1" smtClean="0"/>
              <a:t>powerfull</a:t>
            </a:r>
            <a:r>
              <a:rPr lang="en-GB" dirty="0" smtClean="0"/>
              <a:t> (RJ-MCMC)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Since </a:t>
            </a:r>
            <a:r>
              <a:rPr lang="en-GB" dirty="0" smtClean="0"/>
              <a:t>the beginning of the thesis :</a:t>
            </a:r>
          </a:p>
          <a:p>
            <a:pPr lvl="1"/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maps no more required only by traditional data provider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</a:t>
            </a:r>
            <a:r>
              <a:rPr lang="en-GB" dirty="0" smtClean="0">
                <a:sym typeface="Wingdings" panose="05000000000000000000" pitchFamily="2" charset="2"/>
              </a:rPr>
              <a:t>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Many methods on low level classification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Different cars with different hard  need a more abstract street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“smart city” is trending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is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Saint </a:t>
            </a:r>
            <a:r>
              <a:rPr lang="en-GB" dirty="0" err="1" smtClean="0">
                <a:sym typeface="Wingdings" panose="05000000000000000000" pitchFamily="2" charset="2"/>
              </a:rPr>
              <a:t>Mandé</a:t>
            </a:r>
            <a:r>
              <a:rPr lang="en-GB" dirty="0" smtClean="0">
                <a:sym typeface="Wingdings" panose="05000000000000000000" pitchFamily="2" charset="2"/>
              </a:rPr>
              <a:t> entry roun</a:t>
            </a:r>
            <a:r>
              <a:rPr lang="en-GB" dirty="0" smtClean="0">
                <a:sym typeface="Wingdings" panose="05000000000000000000" pitchFamily="2" charset="2"/>
              </a:rPr>
              <a:t>dabout .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Day : next to </a:t>
            </a:r>
            <a:r>
              <a:rPr lang="en-GB" dirty="0" err="1" smtClean="0">
                <a:sym typeface="Wingdings" panose="05000000000000000000" pitchFamily="2" charset="2"/>
              </a:rPr>
              <a:t>Lenotre</a:t>
            </a:r>
            <a:r>
              <a:rPr lang="en-GB" dirty="0" smtClean="0">
                <a:sym typeface="Wingdings" panose="05000000000000000000" pitchFamily="2" charset="2"/>
              </a:rPr>
              <a:t>: luxury caterer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Night: hookers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(garbage/ café terrace/ parking behaviour</a:t>
            </a:r>
            <a:r>
              <a:rPr lang="en-GB" dirty="0" smtClean="0">
                <a:sym typeface="Wingdings" panose="05000000000000000000" pitchFamily="2" charset="2"/>
              </a:rPr>
              <a:t>)</a:t>
            </a:r>
            <a:endParaRPr lang="en-GB" dirty="0" smtClean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Understanding </a:t>
            </a:r>
            <a:r>
              <a:rPr lang="en-GB" dirty="0" smtClean="0"/>
              <a:t>city may be key to planning </a:t>
            </a:r>
            <a:endParaRPr lang="en-GB" dirty="0" smtClean="0"/>
          </a:p>
          <a:p>
            <a:r>
              <a:rPr lang="en-GB" dirty="0" smtClean="0">
                <a:sym typeface="Wingdings" panose="05000000000000000000" pitchFamily="2" charset="2"/>
              </a:rPr>
              <a:t>To </a:t>
            </a:r>
            <a:r>
              <a:rPr lang="en-GB" dirty="0" err="1" smtClean="0">
                <a:sym typeface="Wingdings" panose="05000000000000000000" pitchFamily="2" charset="2"/>
              </a:rPr>
              <a:t>understantd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>
                <a:sym typeface="Wingdings" panose="05000000000000000000" pitchFamily="2" charset="2"/>
              </a:rPr>
              <a:t>study city </a:t>
            </a:r>
            <a:r>
              <a:rPr lang="en-GB" dirty="0" smtClean="0">
                <a:sym typeface="Wingdings" panose="05000000000000000000" pitchFamily="2" charset="2"/>
              </a:rPr>
              <a:t>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1951179"/>
            <a:ext cx="2427396" cy="49068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1951181"/>
            <a:ext cx="3378200" cy="49068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W:\RemiCura\PROJETS\belleepoque\extract_data_from_old_paris_map\jacoubet\results\snake_baloon_50_it_smooth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27690" r="68829" b="25550"/>
          <a:stretch/>
        </p:blipFill>
        <p:spPr bwMode="auto">
          <a:xfrm>
            <a:off x="8220075" y="2103580"/>
            <a:ext cx="3971925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procedural modelling candidate?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Finish layout for </a:t>
            </a:r>
            <a:r>
              <a:rPr lang="en-GB" dirty="0" err="1" smtClean="0"/>
              <a:t>optim</a:t>
            </a:r>
            <a:endParaRPr lang="en-GB" dirty="0" smtClean="0"/>
          </a:p>
          <a:p>
            <a:pPr lvl="1"/>
            <a:r>
              <a:rPr lang="en-GB" dirty="0" smtClean="0"/>
              <a:t>Use it in </a:t>
            </a:r>
            <a:r>
              <a:rPr lang="en-GB" dirty="0" err="1" smtClean="0"/>
              <a:t>optim</a:t>
            </a:r>
            <a:r>
              <a:rPr lang="en-GB" dirty="0" smtClean="0"/>
              <a:t> and in conclusion part</a:t>
            </a:r>
            <a:endParaRPr lang="en-GB" dirty="0"/>
          </a:p>
          <a:p>
            <a:r>
              <a:rPr lang="en-GB" dirty="0" smtClean="0"/>
              <a:t>Last “question” slide with </a:t>
            </a:r>
            <a:r>
              <a:rPr lang="en-GB" dirty="0" err="1" smtClean="0"/>
              <a:t>streetgen</a:t>
            </a:r>
            <a:endParaRPr lang="en-GB" dirty="0" smtClean="0"/>
          </a:p>
          <a:p>
            <a:r>
              <a:rPr lang="en-GB" dirty="0" smtClean="0"/>
              <a:t>Conclusion need illustrations and splitting slides</a:t>
            </a:r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a medium supporting all type of traffic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organised (symmetry, hierarchy, part of network …)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35580"/>
            <a:ext cx="10077450" cy="539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hard to sense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</a:t>
            </a:r>
            <a:r>
              <a:rPr lang="en-GB" dirty="0" err="1" smtClean="0"/>
              <a:t>bandwith</a:t>
            </a:r>
            <a:r>
              <a:rPr lang="en-GB" dirty="0" smtClean="0"/>
              <a:t>: it’s going to be fast, too fast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models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smtClean="0"/>
              <a:t>Automotive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540129" y="1532965"/>
            <a:ext cx="9381565" cy="46439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9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1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9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584732" y="247081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9562" y="5574025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5" y="3221538"/>
            <a:ext cx="4717905" cy="24010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lvl="2"/>
            <a:r>
              <a:rPr lang="en-GB" dirty="0" smtClean="0"/>
              <a:t>Multi-user editing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kinematic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multi-user : use a RDBMS</a:t>
            </a:r>
          </a:p>
          <a:p>
            <a:pPr lvl="2"/>
            <a:r>
              <a:rPr lang="en-GB" dirty="0" smtClean="0"/>
              <a:t>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err="1"/>
              <a:t>variying</a:t>
            </a:r>
            <a:endParaRPr lang="en-US" dirty="0"/>
          </a:p>
          <a:p>
            <a:pPr lvl="1"/>
            <a:r>
              <a:rPr lang="en-US" dirty="0"/>
              <a:t>Adapted to vehicle traffic</a:t>
            </a:r>
          </a:p>
          <a:p>
            <a:r>
              <a:rPr lang="en-US" dirty="0" smtClean="0"/>
              <a:t>Kinematic </a:t>
            </a:r>
            <a:r>
              <a:rPr lang="en-US" dirty="0"/>
              <a:t>hypothesis :</a:t>
            </a:r>
          </a:p>
          <a:p>
            <a:pPr lvl="1"/>
            <a:r>
              <a:rPr lang="en-US" dirty="0"/>
              <a:t>Allows to rough out a road model </a:t>
            </a:r>
          </a:p>
          <a:p>
            <a:pPr marL="914400" lvl="2" indent="0">
              <a:buNone/>
            </a:pPr>
            <a:endParaRPr lang="en-GB" dirty="0" smtClean="0"/>
          </a:p>
          <a:p>
            <a:r>
              <a:rPr lang="en-GB" dirty="0" smtClean="0"/>
              <a:t>Scaling/multi-user/GIS data </a:t>
            </a:r>
            <a:r>
              <a:rPr lang="en-GB" dirty="0" smtClean="0">
                <a:sym typeface="Wingdings" panose="05000000000000000000" pitchFamily="2" charset="2"/>
              </a:rPr>
              <a:t> use a RDBMS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367719"/>
            <a:chOff x="4042725" y="1428712"/>
            <a:chExt cx="8362950" cy="5429288"/>
          </a:xfrm>
        </p:grpSpPr>
        <p:grpSp>
          <p:nvGrpSpPr>
            <p:cNvPr id="8" name="Groupe 7"/>
            <p:cNvGrpSpPr/>
            <p:nvPr/>
          </p:nvGrpSpPr>
          <p:grpSpPr>
            <a:xfrm>
              <a:off x="8400443" y="2928910"/>
              <a:ext cx="2571768" cy="3929090"/>
              <a:chOff x="4429124" y="2857496"/>
              <a:chExt cx="2571768" cy="3929090"/>
            </a:xfrm>
          </p:grpSpPr>
          <p:sp>
            <p:nvSpPr>
              <p:cNvPr id="9" name="Cylindre 8"/>
              <p:cNvSpPr/>
              <p:nvPr/>
            </p:nvSpPr>
            <p:spPr>
              <a:xfrm>
                <a:off x="4429124" y="2857496"/>
                <a:ext cx="2571768" cy="392909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43438" y="5715016"/>
                <a:ext cx="2071702" cy="8572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Road modeling</a:t>
                </a:r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543319" y="3786166"/>
              <a:ext cx="2357454" cy="10001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mtClean="0"/>
                <a:t>Read file , process, write results in a file </a:t>
              </a:r>
            </a:p>
            <a:p>
              <a:r>
                <a:rPr lang="en-US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UPDATE MODELING (SYNC)</a:t>
              </a:r>
              <a:endParaRPr lang="en-US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4828543" y="4143356"/>
              <a:ext cx="1966922" cy="1752608"/>
              <a:chOff x="1142976" y="4143380"/>
              <a:chExt cx="1966922" cy="17526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142976" y="41433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295376" y="42957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1447776" y="44481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600176" y="46005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52576" y="47529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57633" y="4929174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>
                  <a:solidFill>
                    <a:srgbClr val="FF0000"/>
                  </a:solidFill>
                </a:rPr>
                <a:t>StreetGen</a:t>
              </a:r>
              <a:endParaRPr lang="en-US" sz="3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00641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User input</a:t>
              </a: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614757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Input data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3" y="1148650"/>
            <a:ext cx="9381565" cy="4643998"/>
          </a:xfrm>
        </p:spPr>
        <p:txBody>
          <a:bodyPr>
            <a:normAutofit/>
          </a:bodyPr>
          <a:lstStyle/>
          <a:p>
            <a:r>
              <a:rPr lang="en-US" dirty="0"/>
              <a:t>Need 1-neighboorhood to compute a street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 smtClean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r>
              <a:rPr lang="en-US" dirty="0"/>
              <a:t>May be computed simultaneously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E:\RemiCura\PROJETS\articles_ISPRS_Geospatial_Week\streetgen\illustrations\streetgen\street_data_model\street_data_model_no_lab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9" y="1629806"/>
            <a:ext cx="6805134" cy="2145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" name="Picture 3" descr="D:\RemiCura\documents\Thèse\explication_sujet_these\presentation_geospatialweek2015\streetgen\src\concurrency\concurrency_on_3_roa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5100" y="4621447"/>
            <a:ext cx="6805133" cy="2163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road border is defined by a vehicle driving along it at a given speed, while making comfortable turns.</a:t>
            </a:r>
          </a:p>
          <a:p>
            <a:endParaRPr lang="en-US" dirty="0"/>
          </a:p>
          <a:p>
            <a:pPr lvl="1"/>
            <a:r>
              <a:rPr lang="en-US" dirty="0"/>
              <a:t>Street type	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vehicle speed</a:t>
            </a:r>
          </a:p>
          <a:p>
            <a:pPr lvl="1"/>
            <a:r>
              <a:rPr lang="en-US" dirty="0"/>
              <a:t>Vehicle speed 	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turning radius</a:t>
            </a:r>
          </a:p>
          <a:p>
            <a:pPr lvl="1"/>
            <a:r>
              <a:rPr lang="en-US" dirty="0"/>
              <a:t>Turning radius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road surface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Illustrations :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3011053" y="2132414"/>
            <a:ext cx="8160615" cy="4456813"/>
            <a:chOff x="2687782" y="1816965"/>
            <a:chExt cx="9001124" cy="5013316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8642" y="4674485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687782" y="6103245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Helping humans model streets</a:t>
            </a:r>
          </a:p>
          <a:p>
            <a:pPr marL="457200" lvl="1" indent="0">
              <a:buNone/>
            </a:pPr>
            <a:r>
              <a:rPr lang="en-GB" sz="2000" dirty="0" smtClean="0"/>
              <a:t>Generating best guess streets (5’)</a:t>
            </a:r>
          </a:p>
          <a:p>
            <a:pPr marL="457200" lvl="1" indent="0">
              <a:buNone/>
            </a:pPr>
            <a:r>
              <a:rPr lang="en-GB" sz="2000" dirty="0" smtClean="0"/>
              <a:t>Editing streets (in-base)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Automating the street generation</a:t>
            </a:r>
          </a:p>
          <a:p>
            <a:pPr marL="457200" lvl="1" indent="0">
              <a:buNone/>
            </a:pPr>
            <a:r>
              <a:rPr lang="en-GB" sz="2000" dirty="0" smtClean="0"/>
              <a:t>Data? point cloud server (5’) </a:t>
            </a:r>
          </a:p>
          <a:p>
            <a:pPr marL="457200" lvl="1" indent="0">
              <a:buNone/>
            </a:pPr>
            <a:r>
              <a:rPr lang="en-GB" sz="2000" dirty="0" smtClean="0"/>
              <a:t>Fitting the street model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Conclusion (5’)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1967345"/>
            <a:ext cx="1403927" cy="3786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/>
              <a:t>Project circle centers</a:t>
            </a:r>
          </a:p>
          <a:p>
            <a:pPr lvl="1"/>
            <a:r>
              <a:rPr lang="en-US" dirty="0" smtClean="0"/>
              <a:t>Farthest per axis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799" y="1191035"/>
            <a:ext cx="6401736" cy="53278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384204" y="2687634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313162" y="1044560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7212" y="154462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2,3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69956" y="104456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313030" y="418783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Intersection surface :</a:t>
            </a:r>
          </a:p>
          <a:p>
            <a:pPr lvl="1"/>
            <a:r>
              <a:rPr lang="en-US" dirty="0" smtClean="0"/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093" y="3673922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E:\RemiCura\PROJETS\articles_ISPRS_Geospatial_Week\streetgen\illustrations\streetgen\success\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835" y="1274714"/>
            <a:ext cx="7492130" cy="5583286"/>
          </a:xfrm>
          <a:prstGeom prst="rect">
            <a:avLst/>
          </a:prstGeom>
          <a:noFill/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 whole Paris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D:\RemiCura\documents\Thèse\explication_sujet_these\presentation_travail_JR2015\src\img\street_gen_tout_par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130022"/>
            <a:ext cx="8309106" cy="472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8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A real 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  <a:p>
            <a:r>
              <a:rPr lang="en-US" dirty="0" smtClean="0"/>
              <a:t>But : without further information, we do what we can!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</a:t>
            </a:r>
            <a:r>
              <a:rPr lang="en-US" dirty="0" smtClean="0"/>
              <a:t>based </a:t>
            </a:r>
            <a:r>
              <a:rPr lang="en-US" dirty="0" smtClean="0"/>
              <a:t>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</a:t>
            </a:r>
            <a:r>
              <a:rPr lang="en-US" dirty="0" smtClean="0"/>
              <a:t>(cinematically), </a:t>
            </a:r>
            <a:r>
              <a:rPr lang="en-US" dirty="0" smtClean="0"/>
              <a:t>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err="1" smtClean="0"/>
              <a:t>ArchiExpo</a:t>
            </a:r>
            <a:endParaRPr lang="en-US" dirty="0" smtClean="0"/>
          </a:p>
          <a:p>
            <a:pPr lvl="1"/>
            <a:r>
              <a:rPr lang="en-US" dirty="0" smtClean="0"/>
              <a:t>Markings : 1k pages of norms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pPr lvl="2"/>
            <a:r>
              <a:rPr lang="en-US" dirty="0" smtClean="0"/>
              <a:t>Street objects are often spatially organized 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17" y="2476501"/>
            <a:ext cx="5996254" cy="42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points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DBMaker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(Mali)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Technical glitches/bugs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All possible interconnection : too much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1.1 Why Model streets ?</a:t>
            </a:r>
          </a:p>
          <a:p>
            <a:pPr lvl="1"/>
            <a:r>
              <a:rPr lang="en-GB" smtClean="0"/>
              <a:t>Streets are important:</a:t>
            </a:r>
          </a:p>
          <a:p>
            <a:pPr lvl="2"/>
            <a:r>
              <a:rPr lang="en-GB" smtClean="0"/>
              <a:t>Streets are essential parts of cities</a:t>
            </a:r>
          </a:p>
          <a:p>
            <a:pPr lvl="2"/>
            <a:r>
              <a:rPr lang="en-GB" smtClean="0"/>
              <a:t>Cities are important places</a:t>
            </a:r>
          </a:p>
          <a:p>
            <a:pPr lvl="1"/>
            <a:r>
              <a:rPr lang="en-GB" smtClean="0"/>
              <a:t>Information is important</a:t>
            </a:r>
          </a:p>
          <a:p>
            <a:pPr lvl="2"/>
            <a:r>
              <a:rPr lang="en-GB" smtClean="0"/>
              <a:t>Modelling of a street = knowledge about this street</a:t>
            </a:r>
          </a:p>
          <a:p>
            <a:pPr lvl="2"/>
            <a:r>
              <a:rPr lang="en-GB" smtClean="0"/>
              <a:t>Used for visualisation / simulation / analysis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 Introduction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9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 (several concurrent users)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33" y="3082633"/>
            <a:ext cx="10166611" cy="3733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developing a Graphical User Interface (GUI) is hard, long and risky (maintenance)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Idea : use existing tools </a:t>
            </a:r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7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Extensively uses triggers</a:t>
            </a:r>
          </a:p>
          <a:p>
            <a:pPr lvl="1"/>
            <a:r>
              <a:rPr lang="en-GB" dirty="0" smtClean="0"/>
              <a:t>Several design patterns</a:t>
            </a:r>
          </a:p>
          <a:p>
            <a:pPr lvl="2"/>
            <a:r>
              <a:rPr lang="en-GB" dirty="0" smtClean="0"/>
              <a:t>Help create interactions</a:t>
            </a:r>
          </a:p>
          <a:p>
            <a:pPr lvl="2"/>
            <a:r>
              <a:rPr lang="en-GB" dirty="0" smtClean="0"/>
              <a:t>Help manage user input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48486"/>
            <a:ext cx="6780851" cy="33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862474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5061354" y="2628900"/>
            <a:ext cx="7099559" cy="4204852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br>
              <a:rPr lang="en-GB" dirty="0" smtClean="0"/>
            </a:br>
            <a:r>
              <a:rPr lang="en-GB" dirty="0" smtClean="0"/>
              <a:t>  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3097425"/>
            <a:ext cx="5142341" cy="3678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6" y="3060204"/>
            <a:ext cx="5188217" cy="371307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In-base interaction should be limited to straightforward interaction (guessing user action is easy)</a:t>
            </a:r>
          </a:p>
          <a:p>
            <a:pPr lvl="1"/>
            <a:r>
              <a:rPr lang="en-GB" dirty="0" smtClean="0"/>
              <a:t>Hard to develop/test/maintain (no modern signal feature)</a:t>
            </a:r>
          </a:p>
          <a:p>
            <a:pPr lvl="1"/>
            <a:r>
              <a:rPr lang="en-GB" dirty="0" smtClean="0"/>
              <a:t>All interaction happen in 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Topological network editing is limited (ill-posed problem)</a:t>
            </a:r>
          </a:p>
          <a:p>
            <a:pPr lvl="1"/>
            <a:r>
              <a:rPr lang="en-GB" dirty="0" smtClean="0"/>
              <a:t>Initial building of topology is slow</a:t>
            </a:r>
          </a:p>
          <a:p>
            <a:pPr lvl="1"/>
            <a:r>
              <a:rPr lang="en-GB" dirty="0" smtClean="0"/>
              <a:t>More information needed for traffic simulation</a:t>
            </a:r>
          </a:p>
          <a:p>
            <a:pPr lvl="1"/>
            <a:r>
              <a:rPr lang="en-GB" dirty="0" smtClean="0"/>
              <a:t>Objects: </a:t>
            </a:r>
          </a:p>
          <a:p>
            <a:pPr lvl="2"/>
            <a:r>
              <a:rPr lang="en-GB" dirty="0" smtClean="0"/>
              <a:t>relative to absolute positioning is not a bijection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02" y="4747613"/>
            <a:ext cx="3977808" cy="20132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err="1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38" y="2253664"/>
            <a:ext cx="5081775" cy="4563227"/>
          </a:xfrm>
          <a:prstGeom prst="rect">
            <a:avLst/>
          </a:prstGeom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8929183" y="2038936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Simon2011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924634"/>
            <a:ext cx="4775735" cy="1765476"/>
          </a:xfrm>
          <a:prstGeom prst="rect">
            <a:avLst/>
          </a:prstGeom>
        </p:spPr>
      </p:pic>
      <p:sp>
        <p:nvSpPr>
          <p:cNvPr id="17" name="Rectangle 16">
            <a:hlinkClick r:id="rId5"/>
          </p:cNvPr>
          <p:cNvSpPr/>
          <p:nvPr/>
        </p:nvSpPr>
        <p:spPr>
          <a:xfrm>
            <a:off x="3102398" y="4624233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3971456" y="2772076"/>
            <a:ext cx="8189458" cy="4097956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239763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Too far!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 rot="21078656">
            <a:off x="4397822" y="3434896"/>
            <a:ext cx="3166521" cy="16560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e 15"/>
          <p:cNvGrpSpPr/>
          <p:nvPr/>
        </p:nvGrpSpPr>
        <p:grpSpPr>
          <a:xfrm>
            <a:off x="3393725" y="4802179"/>
            <a:ext cx="577730" cy="558265"/>
            <a:chOff x="7488455" y="1809549"/>
            <a:chExt cx="577730" cy="558265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7488455" y="1809549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7517545" y="1819174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4140200" y="3048000"/>
            <a:ext cx="4394200" cy="2706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Demo</a:t>
            </a:r>
            <a:r>
              <a:rPr lang="fr-FR" dirty="0" smtClean="0"/>
              <a:t> Lidar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32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modelling</a:t>
            </a:r>
          </a:p>
          <a:p>
            <a:r>
              <a:rPr lang="en-GB" b="1" dirty="0">
                <a:solidFill>
                  <a:schemeClr val="tx1"/>
                </a:solidFill>
              </a:rPr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0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</p:spTree>
    <p:extLst>
      <p:ext uri="{BB962C8B-B14F-4D97-AF65-F5344CB8AC3E}">
        <p14:creationId xmlns:p14="http://schemas.microsoft.com/office/powerpoint/2010/main" val="31115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Modelling the streets</a:t>
            </a:r>
          </a:p>
          <a:p>
            <a:pPr lvl="1"/>
            <a:r>
              <a:rPr lang="en-GB" dirty="0" smtClean="0"/>
              <a:t>Visualisation (map / 3D model)</a:t>
            </a:r>
          </a:p>
          <a:p>
            <a:pPr lvl="1"/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/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  <a:p>
            <a:pPr lvl="2"/>
            <a:r>
              <a:rPr lang="en-GB" dirty="0" smtClean="0"/>
              <a:t>(demo </a:t>
            </a:r>
            <a:r>
              <a:rPr lang="en-GB" dirty="0" err="1" smtClean="0"/>
              <a:t>th.</a:t>
            </a:r>
            <a:r>
              <a:rPr lang="en-GB" dirty="0" smtClean="0"/>
              <a:t> </a:t>
            </a:r>
            <a:r>
              <a:rPr lang="en-GB" dirty="0" err="1" smtClean="0"/>
              <a:t>Pythagore</a:t>
            </a:r>
            <a:r>
              <a:rPr lang="en-GB" dirty="0" smtClean="0"/>
              <a:t> visual vs math)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Very specific for various purposes </a:t>
            </a:r>
          </a:p>
          <a:p>
            <a:pPr lvl="2">
              <a:buNone/>
            </a:pPr>
            <a:r>
              <a:rPr lang="en-US" dirty="0"/>
              <a:t>(many tools/formats/usage) </a:t>
            </a: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>
                <a:sym typeface="Wingdings" pitchFamily="2" charset="2"/>
              </a:rPr>
              <a:t>need to manage the entire pipeline</a:t>
            </a:r>
          </a:p>
          <a:p>
            <a:pPr lvl="2"/>
            <a:r>
              <a:rPr lang="en-US" dirty="0"/>
              <a:t>need meta data / contextual information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cross use with other data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23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5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8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3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3" cstate="print"/>
          <a:srcRect l="62698"/>
          <a:stretch>
            <a:fillRect/>
          </a:stretch>
        </p:blipFill>
        <p:spPr bwMode="auto">
          <a:xfrm>
            <a:off x="2597249" y="2697748"/>
            <a:ext cx="7697198" cy="4160252"/>
          </a:xfrm>
          <a:prstGeom prst="rect">
            <a:avLst/>
          </a:prstGeom>
          <a:noFill/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3" cstate="print"/>
          <a:srcRect r="37302"/>
          <a:stretch>
            <a:fillRect/>
          </a:stretch>
        </p:blipFill>
        <p:spPr bwMode="auto">
          <a:xfrm>
            <a:off x="2374389" y="3525445"/>
            <a:ext cx="9108540" cy="2928958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40" y="4791963"/>
            <a:ext cx="6432988" cy="19990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2" cstate="print"/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4320086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4336941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83815" y="4746708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784" y="5128342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3923137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693718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65304" y="4320086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3851564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3872115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399288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528829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318655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537604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3" cstate="print"/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47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5" cstate="print"/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4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5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7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8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9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0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1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2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</a:t>
            </a:r>
            <a:r>
              <a:rPr lang="en-US" dirty="0" smtClean="0"/>
              <a:t>needs </a:t>
            </a:r>
            <a:r>
              <a:rPr lang="en-US" dirty="0" smtClean="0"/>
              <a:t>only a given </a:t>
            </a:r>
            <a:r>
              <a:rPr lang="en-US" dirty="0" smtClean="0"/>
              <a:t>Level Of Detail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6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13926</TotalTime>
  <Words>3579</Words>
  <Application>Microsoft Office PowerPoint</Application>
  <PresentationFormat>Personnalisé</PresentationFormat>
  <Paragraphs>814</Paragraphs>
  <Slides>148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148</vt:i4>
      </vt:variant>
    </vt:vector>
  </HeadingPairs>
  <TitlesOfParts>
    <vt:vector size="149" baseType="lpstr"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1. 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Automating street modelling</vt:lpstr>
      <vt:lpstr>StreetGen : Inverse procedural modelling</vt:lpstr>
      <vt:lpstr>Abstract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Automating street modelling</vt:lpstr>
      <vt:lpstr>Inverse Procedural modelling: method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sensing area</vt:lpstr>
      <vt:lpstr>Inverse Procedural modelling : Paris area</vt:lpstr>
      <vt:lpstr>Inverse Procedural modelling: Paris area</vt:lpstr>
      <vt:lpstr>Inverse Procedural modelling: error sources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Limitations</vt:lpstr>
      <vt:lpstr>Conclusion</vt:lpstr>
      <vt:lpstr>Conclusion: Summary</vt:lpstr>
      <vt:lpstr>Conclusion: Summary</vt:lpstr>
      <vt:lpstr>Conclusion: Summary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Remi Cura</cp:lastModifiedBy>
  <cp:revision>213</cp:revision>
  <dcterms:created xsi:type="dcterms:W3CDTF">2016-08-19T14:47:50Z</dcterms:created>
  <dcterms:modified xsi:type="dcterms:W3CDTF">2016-09-05T11:41:16Z</dcterms:modified>
</cp:coreProperties>
</file>